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1499" r:id="rId2"/>
    <p:sldId id="430" r:id="rId3"/>
    <p:sldId id="431" r:id="rId4"/>
    <p:sldId id="432" r:id="rId5"/>
    <p:sldId id="434" r:id="rId6"/>
    <p:sldId id="435" r:id="rId7"/>
    <p:sldId id="436" r:id="rId8"/>
    <p:sldId id="437" r:id="rId9"/>
    <p:sldId id="438" r:id="rId10"/>
    <p:sldId id="445" r:id="rId11"/>
    <p:sldId id="444" r:id="rId12"/>
    <p:sldId id="446" r:id="rId13"/>
    <p:sldId id="439" r:id="rId14"/>
    <p:sldId id="440" r:id="rId15"/>
    <p:sldId id="441" r:id="rId16"/>
    <p:sldId id="442" r:id="rId17"/>
    <p:sldId id="433" r:id="rId18"/>
    <p:sldId id="448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25" r:id="rId28"/>
    <p:sldId id="526" r:id="rId29"/>
    <p:sldId id="1500" r:id="rId30"/>
    <p:sldId id="531" r:id="rId31"/>
    <p:sldId id="532" r:id="rId32"/>
    <p:sldId id="534" r:id="rId33"/>
    <p:sldId id="535" r:id="rId34"/>
    <p:sldId id="536" r:id="rId35"/>
    <p:sldId id="537" r:id="rId36"/>
    <p:sldId id="538" r:id="rId37"/>
    <p:sldId id="533" r:id="rId38"/>
    <p:sldId id="539" r:id="rId39"/>
    <p:sldId id="540" r:id="rId40"/>
    <p:sldId id="541" r:id="rId41"/>
    <p:sldId id="543" r:id="rId42"/>
    <p:sldId id="544" r:id="rId43"/>
    <p:sldId id="545" r:id="rId44"/>
    <p:sldId id="546" r:id="rId45"/>
    <p:sldId id="548" r:id="rId46"/>
    <p:sldId id="547" r:id="rId47"/>
    <p:sldId id="554" r:id="rId48"/>
    <p:sldId id="551" r:id="rId49"/>
    <p:sldId id="1496" r:id="rId50"/>
    <p:sldId id="552" r:id="rId51"/>
    <p:sldId id="553" r:id="rId52"/>
    <p:sldId id="555" r:id="rId53"/>
    <p:sldId id="556" r:id="rId54"/>
    <p:sldId id="557" r:id="rId55"/>
    <p:sldId id="558" r:id="rId56"/>
    <p:sldId id="559" r:id="rId57"/>
    <p:sldId id="560" r:id="rId58"/>
    <p:sldId id="561" r:id="rId59"/>
    <p:sldId id="562" r:id="rId60"/>
    <p:sldId id="564" r:id="rId61"/>
    <p:sldId id="565" r:id="rId62"/>
    <p:sldId id="566" r:id="rId63"/>
    <p:sldId id="567" r:id="rId64"/>
    <p:sldId id="568" r:id="rId65"/>
    <p:sldId id="569" r:id="rId66"/>
    <p:sldId id="578" r:id="rId67"/>
    <p:sldId id="571" r:id="rId68"/>
    <p:sldId id="581" r:id="rId69"/>
    <p:sldId id="582" r:id="rId70"/>
    <p:sldId id="583" r:id="rId71"/>
    <p:sldId id="572" r:id="rId72"/>
    <p:sldId id="580" r:id="rId73"/>
    <p:sldId id="584" r:id="rId74"/>
    <p:sldId id="585" r:id="rId75"/>
    <p:sldId id="586" r:id="rId76"/>
    <p:sldId id="587" r:id="rId77"/>
    <p:sldId id="1501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22630-17BD-42EA-9327-B50B2CD772E8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0C831-539E-470F-B10B-32EA0FDB3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30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ranges in reverse order</a:t>
            </a:r>
          </a:p>
          <a:p>
            <a:endParaRPr lang="en-US" dirty="0"/>
          </a:p>
          <a:p>
            <a:r>
              <a:rPr lang="en-US" dirty="0"/>
              <a:t>Check mutability of the variable in a for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945F-689C-5141-B374-59438E7A360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8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9E362-F1F2-F5F6-38BD-4464ECCBA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B7068-CEBE-FB77-4BB8-04A711E37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9D5BEC-353F-F936-BA81-46EB2CB96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ranges in reverse order</a:t>
            </a:r>
          </a:p>
          <a:p>
            <a:endParaRPr lang="en-US" dirty="0"/>
          </a:p>
          <a:p>
            <a:r>
              <a:rPr lang="en-US" dirty="0"/>
              <a:t>Check mutability of the variable in a for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56800-B269-074B-1B3B-BA25B25B9B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945F-689C-5141-B374-59438E7A360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1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04260-25CF-ADF7-42BD-6392DA45D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017A6-3DF8-D67B-710C-F0AE37F0F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A691D-0316-A256-EA72-62CCEB35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65870-C2CA-C6A3-507A-7D61BC9C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368B-0979-BECC-E364-5116B7BC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2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CD2A-A41B-E59C-31D0-F13AA64A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03D4D0-1B74-15C3-2644-093A197F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893CF-9229-5A7B-74CF-7E7E766B7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FA3CE-CC1A-5B76-C034-755FE70B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F1BCD-179C-480A-8672-3114F3BC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0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14D867-38E3-BE7E-DB67-70410AB9E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FFAFC-358B-82E9-68EB-7AE3F08C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4F9DB-6520-7F9A-247A-1B4ACEC6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FDEF-05A5-DDD1-A0D2-7FA08E4E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56BC7-15B0-3133-7C5E-AA156CDA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8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44AC-2496-142B-9F6E-6033E1D0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3B59-B729-FE45-F028-A7AEE7100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5682E-5865-8444-C02A-F9A754A3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E64E8-3FBC-20DB-F495-6B1A8A0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101E2-2062-EC30-DDE3-611FAF27C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1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C762-D6EB-38DA-22BE-FA989C374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4121-7C60-A4A9-7AB5-413ABEF9F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D22E8-F963-31A3-4E8B-4CD3D9FD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370F0-97FC-840D-3F7F-2BD54E7B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D6759-AE52-3899-4CBE-8B1B8AD9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2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5B3E-6196-997C-19EB-884538A8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8FBE-FF9C-E87D-9BDA-3FA52920B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BED66-B2B8-AFBB-9EBE-0FD181BA0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D170E-907E-04CE-780F-7967E37D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5B179-F3B0-DDAC-973B-E5591528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1A484-C05D-2403-036A-65BF339B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96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984FF-04D3-BE1A-BF35-DAF94E42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4470D-C1FB-708F-52AF-A77BC98A7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CE699-B727-B631-41B4-2183DDA58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A79AF-8A92-E966-B29C-DE2E93A28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573B9-5AAA-7A66-F750-084EC5CA0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D00B3-93E4-DF7F-8B1B-F222617B9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02BA8B-985C-4E95-CBCD-954CBCE4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02C769-6907-0227-A8B8-E099CA95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4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A7DA-AA56-517D-4FDF-2D3A9262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72E14B-AD59-F19C-B5F8-DC3107E2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2BE1-C513-623C-55BD-17FAF878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69101-D284-5D7D-C446-50C97065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2E905-DC6D-D781-72F5-BE4850D9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207F8-8599-01DC-7FC4-3D751442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45EAD-967F-7164-6AA2-EB0F9A30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6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1220-7524-AA1D-282A-15DEB36D0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5FEC-C0B3-B98A-3150-72418AD1C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80F4D-468D-781B-C873-B278A06AF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F0C11-26D0-9627-D577-B8B3CC4C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E64C-7036-481D-9D58-02963907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5C459-ECF7-1C20-05C2-6024E6D2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9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3800-ACFF-0D18-9584-A8C81D85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873121-FB97-B0D1-9004-C20E79096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F9398-B3AA-C623-EE6C-CECDF21E3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B5B32-CE0A-B82D-DC14-6D9DDA2C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392E9-B6F5-E9B0-C8FE-A17B8B5A4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5481-FD84-A41C-D91E-E421C061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0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EDE7BE-596F-49AB-6E20-9A294936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AA410-B16F-A5AA-6A9F-749B4901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274FB-E82A-3281-3D67-783BA6606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999F6-8576-46E4-B8C1-A21FFE37E559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226DA-2CE8-4EB8-696D-5D5D4836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3515B-47CD-2874-91A0-B5E662268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88B07-C8E4-4F6D-83FF-BB7EEEA81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ls.rust-lang.org/t/prerfc-enum-variant-types/18984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35D-CE1F-BA43-949B-954F3830C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 551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57B70-C3CD-0E47-AC9B-474BD81AE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644429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0" y="1690688"/>
            <a:ext cx="3517834" cy="1573666"/>
          </a:xfrm>
          <a:prstGeom prst="wedgeRoundRectCallout">
            <a:avLst>
              <a:gd name="adj1" fmla="val -16909"/>
              <a:gd name="adj2" fmla="val 863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match expression contains various arms</a:t>
            </a:r>
          </a:p>
        </p:txBody>
      </p:sp>
    </p:spTree>
    <p:extLst>
      <p:ext uri="{BB962C8B-B14F-4D97-AF65-F5344CB8AC3E}">
        <p14:creationId xmlns:p14="http://schemas.microsoft.com/office/powerpoint/2010/main" val="134814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2959167" y="1627301"/>
            <a:ext cx="3517834" cy="1573666"/>
          </a:xfrm>
          <a:prstGeom prst="wedgeRoundRectCallout">
            <a:avLst>
              <a:gd name="adj1" fmla="val -33619"/>
              <a:gd name="adj2" fmla="val 780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left hand side of an arm (to the left of =&gt;) is called the </a:t>
            </a:r>
            <a:r>
              <a:rPr lang="en-US" sz="2400" i="1" dirty="0"/>
              <a:t>pattern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628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6526072" y="1540216"/>
            <a:ext cx="3517834" cy="1573666"/>
          </a:xfrm>
          <a:prstGeom prst="wedgeRoundRectCallout">
            <a:avLst>
              <a:gd name="adj1" fmla="val -44450"/>
              <a:gd name="adj2" fmla="val 80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code that will run if the pattern matches is on the right side of the =&gt;</a:t>
            </a:r>
          </a:p>
        </p:txBody>
      </p:sp>
    </p:spTree>
    <p:extLst>
      <p:ext uri="{BB962C8B-B14F-4D97-AF65-F5344CB8AC3E}">
        <p14:creationId xmlns:p14="http://schemas.microsoft.com/office/powerpoint/2010/main" val="352197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3665949" y="1690688"/>
            <a:ext cx="5424583" cy="1573666"/>
          </a:xfrm>
          <a:prstGeom prst="wedgeRoundRectCallout">
            <a:avLst>
              <a:gd name="adj1" fmla="val -33619"/>
              <a:gd name="adj2" fmla="val 780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the variant of the return value from </a:t>
            </a:r>
            <a:r>
              <a:rPr lang="en-US" sz="2400" dirty="0" err="1"/>
              <a:t>cmp</a:t>
            </a:r>
            <a:r>
              <a:rPr lang="en-US" sz="2400" dirty="0"/>
              <a:t>() is Ordering::Greater</a:t>
            </a:r>
          </a:p>
          <a:p>
            <a:pPr algn="ctr"/>
            <a:r>
              <a:rPr lang="en-US" sz="2400" dirty="0"/>
              <a:t>Then </a:t>
            </a:r>
            <a:r>
              <a:rPr lang="en-US" sz="2400" dirty="0" err="1"/>
              <a:t>println</a:t>
            </a:r>
            <a:r>
              <a:rPr lang="en-US" sz="2400" dirty="0"/>
              <a:t>!(“You guessed too high!”)</a:t>
            </a:r>
          </a:p>
        </p:txBody>
      </p:sp>
    </p:spTree>
    <p:extLst>
      <p:ext uri="{BB962C8B-B14F-4D97-AF65-F5344CB8AC3E}">
        <p14:creationId xmlns:p14="http://schemas.microsoft.com/office/powerpoint/2010/main" val="666582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3383708" y="2071688"/>
            <a:ext cx="5424583" cy="1573666"/>
          </a:xfrm>
          <a:prstGeom prst="wedgeRoundRectCallout">
            <a:avLst>
              <a:gd name="adj1" fmla="val -33619"/>
              <a:gd name="adj2" fmla="val 780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the variant of the return value from </a:t>
            </a:r>
            <a:r>
              <a:rPr lang="en-US" sz="2400" dirty="0" err="1"/>
              <a:t>cmp</a:t>
            </a:r>
            <a:r>
              <a:rPr lang="en-US" sz="2400" dirty="0"/>
              <a:t>() is Ordering::Less</a:t>
            </a:r>
          </a:p>
          <a:p>
            <a:pPr algn="ctr"/>
            <a:r>
              <a:rPr lang="en-US" sz="2400" dirty="0"/>
              <a:t>Then </a:t>
            </a:r>
            <a:r>
              <a:rPr lang="en-US" sz="2400" dirty="0" err="1"/>
              <a:t>println</a:t>
            </a:r>
            <a:r>
              <a:rPr lang="en-US" sz="2400" dirty="0"/>
              <a:t>!(“You guessed too low!”)</a:t>
            </a:r>
          </a:p>
        </p:txBody>
      </p:sp>
    </p:spTree>
    <p:extLst>
      <p:ext uri="{BB962C8B-B14F-4D97-AF65-F5344CB8AC3E}">
        <p14:creationId xmlns:p14="http://schemas.microsoft.com/office/powerpoint/2010/main" val="156599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3492566" y="2518002"/>
            <a:ext cx="5424583" cy="1573666"/>
          </a:xfrm>
          <a:prstGeom prst="wedgeRoundRectCallout">
            <a:avLst>
              <a:gd name="adj1" fmla="val -33619"/>
              <a:gd name="adj2" fmla="val 780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the variant of the return value from </a:t>
            </a:r>
            <a:r>
              <a:rPr lang="en-US" sz="2400" dirty="0" err="1"/>
              <a:t>cmp</a:t>
            </a:r>
            <a:r>
              <a:rPr lang="en-US" sz="2400" dirty="0"/>
              <a:t>() is Ordering::Equal</a:t>
            </a:r>
          </a:p>
          <a:p>
            <a:pPr algn="ctr"/>
            <a:r>
              <a:rPr lang="en-US" sz="2400" dirty="0"/>
              <a:t>Then </a:t>
            </a:r>
            <a:r>
              <a:rPr lang="en-US" sz="2400" dirty="0" err="1"/>
              <a:t>println</a:t>
            </a:r>
            <a:r>
              <a:rPr lang="en-US" sz="2400" dirty="0"/>
              <a:t>!(“You got it right!”)</a:t>
            </a:r>
          </a:p>
        </p:txBody>
      </p:sp>
    </p:spTree>
    <p:extLst>
      <p:ext uri="{BB962C8B-B14F-4D97-AF65-F5344CB8AC3E}">
        <p14:creationId xmlns:p14="http://schemas.microsoft.com/office/powerpoint/2010/main" val="1020189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5595258" y="1627301"/>
            <a:ext cx="6380777" cy="1573666"/>
          </a:xfrm>
          <a:prstGeom prst="wedgeRoundRectCallout">
            <a:avLst>
              <a:gd name="adj1" fmla="val 32230"/>
              <a:gd name="adj2" fmla="val 1084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these are commas, not semi-colons.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That is because what is on the right of the =&gt; is an expression not a statement</a:t>
            </a:r>
          </a:p>
        </p:txBody>
      </p:sp>
    </p:spTree>
    <p:extLst>
      <p:ext uri="{BB962C8B-B14F-4D97-AF65-F5344CB8AC3E}">
        <p14:creationId xmlns:p14="http://schemas.microsoft.com/office/powerpoint/2010/main" val="269083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05DD-76B4-3441-AA04-D1DBC97E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C22CA-5E68-4045-9848-A5819D8A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9F194-F089-3040-AE8A-9FB48A57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429" y="-1"/>
            <a:ext cx="12246429" cy="682765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A0469BA-6217-B842-83A9-8CE9DD85AFC8}"/>
              </a:ext>
            </a:extLst>
          </p:cNvPr>
          <p:cNvSpPr/>
          <p:nvPr/>
        </p:nvSpPr>
        <p:spPr>
          <a:xfrm>
            <a:off x="4318869" y="442368"/>
            <a:ext cx="6380777" cy="1573666"/>
          </a:xfrm>
          <a:prstGeom prst="wedgeRoundRectCallout">
            <a:avLst>
              <a:gd name="adj1" fmla="val -18439"/>
              <a:gd name="adj2" fmla="val 794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Note that you can have bigger blocks of code that can be run if a pattern matches, not just a single line</a:t>
            </a:r>
          </a:p>
        </p:txBody>
      </p:sp>
    </p:spTree>
    <p:extLst>
      <p:ext uri="{BB962C8B-B14F-4D97-AF65-F5344CB8AC3E}">
        <p14:creationId xmlns:p14="http://schemas.microsoft.com/office/powerpoint/2010/main" val="339712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6E8E-278F-7142-8253-3A356028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this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7A85-6848-FC4D-AD02-8FCAB1D1F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71D27-2F6C-CC4F-9FED-6F07167E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60" y="1578429"/>
            <a:ext cx="12228920" cy="37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5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9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9123-860F-7044-89A1-76E8A44A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D4D4F-0FF4-8E4A-A893-CEE43A663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 super new and exciting yet</a:t>
            </a:r>
          </a:p>
          <a:p>
            <a:pPr lvl="1"/>
            <a:r>
              <a:rPr lang="en-US" dirty="0"/>
              <a:t>Cargo is cool, type inference is cool, etc.</a:t>
            </a:r>
          </a:p>
          <a:p>
            <a:pPr lvl="1"/>
            <a:r>
              <a:rPr lang="en-US" dirty="0"/>
              <a:t>Still nothing that is super exciting compared to C</a:t>
            </a:r>
          </a:p>
          <a:p>
            <a:endParaRPr lang="en-US" dirty="0"/>
          </a:p>
          <a:p>
            <a:r>
              <a:rPr lang="en-US" dirty="0"/>
              <a:t>Not true exactly!</a:t>
            </a:r>
          </a:p>
          <a:p>
            <a:endParaRPr lang="en-US" dirty="0"/>
          </a:p>
          <a:p>
            <a:r>
              <a:rPr lang="en-US" dirty="0"/>
              <a:t>Let’s talk about pattern matching!</a:t>
            </a:r>
          </a:p>
        </p:txBody>
      </p:sp>
    </p:spTree>
    <p:extLst>
      <p:ext uri="{BB962C8B-B14F-4D97-AF65-F5344CB8AC3E}">
        <p14:creationId xmlns:p14="http://schemas.microsoft.com/office/powerpoint/2010/main" val="413288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813DF-455F-3E44-9BC6-499550A5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" y="0"/>
            <a:ext cx="1151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6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4813DF-455F-3E44-9BC6-499550A5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" y="0"/>
            <a:ext cx="11510211" cy="68580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77010F76-AECB-8548-804C-BC0ECFB4CD63}"/>
              </a:ext>
            </a:extLst>
          </p:cNvPr>
          <p:cNvSpPr/>
          <p:nvPr/>
        </p:nvSpPr>
        <p:spPr>
          <a:xfrm>
            <a:off x="-720438" y="2291126"/>
            <a:ext cx="4516583" cy="308956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Will this compile?</a:t>
            </a:r>
          </a:p>
        </p:txBody>
      </p:sp>
    </p:spTree>
    <p:extLst>
      <p:ext uri="{BB962C8B-B14F-4D97-AF65-F5344CB8AC3E}">
        <p14:creationId xmlns:p14="http://schemas.microsoft.com/office/powerpoint/2010/main" val="3876015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23A0-4DAC-5940-92EF-124609F3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lack, sitting, monitor, screen&#10;&#10;Description automatically generated">
            <a:extLst>
              <a:ext uri="{FF2B5EF4-FFF2-40B4-BE49-F238E27FC236}">
                <a16:creationId xmlns:a16="http://schemas.microsoft.com/office/drawing/2014/main" id="{FFCFDBD5-C689-C942-82B8-139396E11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9593" y="748145"/>
            <a:ext cx="12371186" cy="5638800"/>
          </a:xfrm>
        </p:spPr>
      </p:pic>
    </p:spTree>
    <p:extLst>
      <p:ext uri="{BB962C8B-B14F-4D97-AF65-F5344CB8AC3E}">
        <p14:creationId xmlns:p14="http://schemas.microsoft.com/office/powerpoint/2010/main" val="397729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b="1" i="1" dirty="0"/>
          </a:p>
          <a:p>
            <a:pPr lvl="1"/>
            <a:r>
              <a:rPr lang="en-US" dirty="0"/>
              <a:t>Compiler will enforce this!</a:t>
            </a:r>
          </a:p>
          <a:p>
            <a:r>
              <a:rPr lang="en-US" dirty="0"/>
              <a:t>You can </a:t>
            </a:r>
            <a:r>
              <a:rPr lang="en-US" i="1" dirty="0"/>
              <a:t>shadow</a:t>
            </a:r>
            <a:r>
              <a:rPr lang="en-US" dirty="0"/>
              <a:t> a previous variable by using another let statement</a:t>
            </a:r>
          </a:p>
        </p:txBody>
      </p:sp>
    </p:spTree>
    <p:extLst>
      <p:ext uri="{BB962C8B-B14F-4D97-AF65-F5344CB8AC3E}">
        <p14:creationId xmlns:p14="http://schemas.microsoft.com/office/powerpoint/2010/main" val="3094277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b="1" i="1" dirty="0"/>
          </a:p>
          <a:p>
            <a:pPr lvl="1"/>
            <a:r>
              <a:rPr lang="en-US" dirty="0"/>
              <a:t>Compiler will enforce this!</a:t>
            </a:r>
          </a:p>
          <a:p>
            <a:r>
              <a:rPr lang="en-US" dirty="0"/>
              <a:t>You can </a:t>
            </a:r>
            <a:r>
              <a:rPr lang="en-US" i="1" dirty="0"/>
              <a:t>shadow</a:t>
            </a:r>
            <a:r>
              <a:rPr lang="en-US" dirty="0"/>
              <a:t> a previous variable by using another let statement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2C491-F72F-984F-9ADF-78EAA5D9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5" y="0"/>
            <a:ext cx="11510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2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b="1" i="1" dirty="0"/>
          </a:p>
          <a:p>
            <a:pPr lvl="1"/>
            <a:r>
              <a:rPr lang="en-US" dirty="0"/>
              <a:t>Compiler will enforce this!</a:t>
            </a:r>
          </a:p>
          <a:p>
            <a:r>
              <a:rPr lang="en-US" dirty="0"/>
              <a:t>You can </a:t>
            </a:r>
            <a:r>
              <a:rPr lang="en-US" i="1" dirty="0"/>
              <a:t>shadow</a:t>
            </a:r>
            <a:r>
              <a:rPr lang="en-US" dirty="0"/>
              <a:t> a previous variable by using another let statement</a:t>
            </a:r>
          </a:p>
          <a:p>
            <a:r>
              <a:rPr lang="en-US" dirty="0"/>
              <a:t>You can change types when you shadow other variables</a:t>
            </a:r>
          </a:p>
        </p:txBody>
      </p:sp>
    </p:spTree>
    <p:extLst>
      <p:ext uri="{BB962C8B-B14F-4D97-AF65-F5344CB8AC3E}">
        <p14:creationId xmlns:p14="http://schemas.microsoft.com/office/powerpoint/2010/main" val="3582242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b="1" i="1" dirty="0"/>
          </a:p>
          <a:p>
            <a:pPr lvl="1"/>
            <a:r>
              <a:rPr lang="en-US" dirty="0"/>
              <a:t>Compiler will enforce this!</a:t>
            </a:r>
          </a:p>
          <a:p>
            <a:r>
              <a:rPr lang="en-US" dirty="0"/>
              <a:t>You can </a:t>
            </a:r>
            <a:r>
              <a:rPr lang="en-US" i="1" dirty="0"/>
              <a:t>shadow</a:t>
            </a:r>
            <a:r>
              <a:rPr lang="en-US" dirty="0"/>
              <a:t> a previous variable by using another let statement</a:t>
            </a:r>
          </a:p>
          <a:p>
            <a:r>
              <a:rPr lang="en-US" dirty="0"/>
              <a:t>You can change types when you shadow other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56FE1-7AC1-3C49-AE09-CF51CE7B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38" y="1316182"/>
            <a:ext cx="1225007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60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b="1" i="1" dirty="0"/>
          </a:p>
          <a:p>
            <a:pPr lvl="1"/>
            <a:r>
              <a:rPr lang="en-US" dirty="0"/>
              <a:t>Compiler will enforce this!</a:t>
            </a:r>
          </a:p>
          <a:p>
            <a:r>
              <a:rPr lang="en-US" dirty="0"/>
              <a:t>You can </a:t>
            </a:r>
            <a:r>
              <a:rPr lang="en-US" i="1" dirty="0"/>
              <a:t>shadow</a:t>
            </a:r>
            <a:r>
              <a:rPr lang="en-US" dirty="0"/>
              <a:t> a previous variable by using another let statement</a:t>
            </a:r>
          </a:p>
          <a:p>
            <a:r>
              <a:rPr lang="en-US" dirty="0"/>
              <a:t>You can change types when you shadow other variables</a:t>
            </a:r>
          </a:p>
          <a:p>
            <a:r>
              <a:rPr lang="en-US" dirty="0"/>
              <a:t>Types </a:t>
            </a:r>
            <a:r>
              <a:rPr lang="en-US" i="1" dirty="0"/>
              <a:t>cannot</a:t>
            </a:r>
            <a:r>
              <a:rPr lang="en-US" dirty="0"/>
              <a:t> be changed via a mutation though!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68559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53EA-985C-BB4D-B6D1-CDB3E8791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587A-5589-1141-B9C0-E1CBB583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let</a:t>
            </a:r>
            <a:r>
              <a:rPr lang="en-US" i="1" dirty="0"/>
              <a:t> </a:t>
            </a:r>
            <a:r>
              <a:rPr lang="en-US" u="sng" dirty="0"/>
              <a:t>statement</a:t>
            </a:r>
          </a:p>
          <a:p>
            <a:pPr lvl="1"/>
            <a:r>
              <a:rPr lang="en-US" dirty="0"/>
              <a:t>Binds a value to a variable</a:t>
            </a:r>
          </a:p>
          <a:p>
            <a:r>
              <a:rPr lang="en-US" dirty="0"/>
              <a:t>If you want to change that value, your variable must be declared </a:t>
            </a:r>
            <a:r>
              <a:rPr lang="en-US" b="1" i="1" dirty="0" err="1"/>
              <a:t>mut</a:t>
            </a:r>
            <a:endParaRPr lang="en-US" b="1" i="1" dirty="0"/>
          </a:p>
          <a:p>
            <a:pPr lvl="1"/>
            <a:r>
              <a:rPr lang="en-US" dirty="0"/>
              <a:t>Compiler will enforce this!</a:t>
            </a:r>
          </a:p>
          <a:p>
            <a:r>
              <a:rPr lang="en-US" dirty="0"/>
              <a:t>You can </a:t>
            </a:r>
            <a:r>
              <a:rPr lang="en-US" i="1" dirty="0"/>
              <a:t>shadow</a:t>
            </a:r>
            <a:r>
              <a:rPr lang="en-US" dirty="0"/>
              <a:t> a previous variable by using another let statement</a:t>
            </a:r>
          </a:p>
          <a:p>
            <a:r>
              <a:rPr lang="en-US" dirty="0"/>
              <a:t>You can change types when you shadow other variables</a:t>
            </a:r>
          </a:p>
          <a:p>
            <a:r>
              <a:rPr lang="en-US" dirty="0"/>
              <a:t>Types </a:t>
            </a:r>
            <a:r>
              <a:rPr lang="en-US" i="1" dirty="0"/>
              <a:t>cannot</a:t>
            </a:r>
            <a:r>
              <a:rPr lang="en-US" dirty="0"/>
              <a:t> be changed via a mutation though!</a:t>
            </a:r>
            <a:endParaRPr lang="en-US" i="1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EBFE14-EEF3-464F-9364-61A77F29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" y="365125"/>
            <a:ext cx="12189673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93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9352-2968-F0B6-5680-19B3F11E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BDAC-59A3-D52D-3765-C6205BFF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1A61C-2D97-86B9-31C9-DC65685A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6" y="1743583"/>
            <a:ext cx="4677932" cy="3232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4085F-1031-381D-DEE2-80A8473E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644" y="1687887"/>
            <a:ext cx="5500902" cy="3232838"/>
          </a:xfrm>
          <a:prstGeom prst="rect">
            <a:avLst/>
          </a:prstGeom>
        </p:spPr>
      </p:pic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1D91B5B0-C5AE-748C-0200-CB2408DE2152}"/>
              </a:ext>
            </a:extLst>
          </p:cNvPr>
          <p:cNvSpPr/>
          <p:nvPr/>
        </p:nvSpPr>
        <p:spPr>
          <a:xfrm>
            <a:off x="1558456" y="4976421"/>
            <a:ext cx="2951737" cy="111017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Also floating points: </a:t>
            </a:r>
            <a:r>
              <a:rPr lang="en-US" b="1" i="1" dirty="0"/>
              <a:t>f32</a:t>
            </a:r>
            <a:r>
              <a:rPr lang="en-US" dirty="0"/>
              <a:t> and </a:t>
            </a:r>
            <a:r>
              <a:rPr lang="en-US" b="1" i="1" dirty="0"/>
              <a:t>f64</a:t>
            </a:r>
            <a:r>
              <a:rPr lang="en-US" dirty="0"/>
              <a:t> (32 bit and 64 bit)</a:t>
            </a:r>
          </a:p>
        </p:txBody>
      </p:sp>
    </p:spTree>
    <p:extLst>
      <p:ext uri="{BB962C8B-B14F-4D97-AF65-F5344CB8AC3E}">
        <p14:creationId xmlns:p14="http://schemas.microsoft.com/office/powerpoint/2010/main" val="74300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774F-7664-724A-8DE2-EEA19D86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1BDD-0EB2-484F-9E7A-18B675F8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matching is a way to test for types</a:t>
            </a:r>
          </a:p>
          <a:p>
            <a:pPr lvl="1"/>
            <a:r>
              <a:rPr lang="en-US" dirty="0"/>
              <a:t>It is super powerful</a:t>
            </a:r>
          </a:p>
          <a:p>
            <a:endParaRPr lang="en-US" dirty="0"/>
          </a:p>
          <a:p>
            <a:r>
              <a:rPr lang="en-US" dirty="0"/>
              <a:t>Relatively common in functional languages</a:t>
            </a:r>
          </a:p>
          <a:p>
            <a:pPr lvl="1"/>
            <a:r>
              <a:rPr lang="en-US" dirty="0"/>
              <a:t>Being grafted on to other languages as well</a:t>
            </a:r>
          </a:p>
          <a:p>
            <a:endParaRPr lang="en-US" dirty="0"/>
          </a:p>
          <a:p>
            <a:r>
              <a:rPr lang="en-US" dirty="0"/>
              <a:t>They allow for really cool stuff like </a:t>
            </a:r>
            <a:r>
              <a:rPr lang="en-US" dirty="0" err="1"/>
              <a:t>destructuring</a:t>
            </a:r>
            <a:r>
              <a:rPr lang="en-US" dirty="0"/>
              <a:t> data types</a:t>
            </a:r>
          </a:p>
          <a:p>
            <a:pPr lvl="1"/>
            <a:r>
              <a:rPr lang="en-US" dirty="0"/>
              <a:t>We’ll talk more later!</a:t>
            </a:r>
          </a:p>
        </p:txBody>
      </p:sp>
    </p:spTree>
    <p:extLst>
      <p:ext uri="{BB962C8B-B14F-4D97-AF65-F5344CB8AC3E}">
        <p14:creationId xmlns:p14="http://schemas.microsoft.com/office/powerpoint/2010/main" val="114939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</p:spTree>
    <p:extLst>
      <p:ext uri="{BB962C8B-B14F-4D97-AF65-F5344CB8AC3E}">
        <p14:creationId xmlns:p14="http://schemas.microsoft.com/office/powerpoint/2010/main" val="385240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297C-3DEB-714F-B136-FDF646E8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981"/>
            <a:ext cx="12200261" cy="48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87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297C-3DEB-714F-B136-FDF646E8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981"/>
            <a:ext cx="12200261" cy="4887345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6831DB3-FC05-0042-ACB7-1B7871976A99}"/>
              </a:ext>
            </a:extLst>
          </p:cNvPr>
          <p:cNvSpPr/>
          <p:nvPr/>
        </p:nvSpPr>
        <p:spPr>
          <a:xfrm>
            <a:off x="1385455" y="0"/>
            <a:ext cx="3103418" cy="16906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const</a:t>
            </a:r>
            <a:r>
              <a:rPr lang="en-US" sz="3200" dirty="0"/>
              <a:t> keyword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829599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297C-3DEB-714F-B136-FDF646E8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981"/>
            <a:ext cx="12200261" cy="4887345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0A84DB-003B-9041-BA9D-563C6B7E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4" y="2888456"/>
            <a:ext cx="12161726" cy="22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50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297C-3DEB-714F-B136-FDF646E8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981"/>
            <a:ext cx="12200261" cy="4887345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0A84DB-003B-9041-BA9D-563C6B7E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4" y="2888456"/>
            <a:ext cx="12161726" cy="222567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EE616D0-7AEA-4848-AE32-A60E709A0BC6}"/>
              </a:ext>
            </a:extLst>
          </p:cNvPr>
          <p:cNvSpPr/>
          <p:nvPr/>
        </p:nvSpPr>
        <p:spPr>
          <a:xfrm>
            <a:off x="6400800" y="2571964"/>
            <a:ext cx="3103418" cy="1690688"/>
          </a:xfrm>
          <a:prstGeom prst="wedgeRoundRectCallout">
            <a:avLst>
              <a:gd name="adj1" fmla="val -65922"/>
              <a:gd name="adj2" fmla="val -169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Compiler demands a type for </a:t>
            </a:r>
            <a:r>
              <a:rPr lang="en-US" sz="3200" i="1" dirty="0"/>
              <a:t>const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2116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297C-3DEB-714F-B136-FDF646E8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981"/>
            <a:ext cx="12200261" cy="4887345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0A84DB-003B-9041-BA9D-563C6B7E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4" y="2888456"/>
            <a:ext cx="12161726" cy="222567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EE616D0-7AEA-4848-AE32-A60E709A0BC6}"/>
              </a:ext>
            </a:extLst>
          </p:cNvPr>
          <p:cNvSpPr/>
          <p:nvPr/>
        </p:nvSpPr>
        <p:spPr>
          <a:xfrm>
            <a:off x="6400800" y="2036977"/>
            <a:ext cx="3616036" cy="2225675"/>
          </a:xfrm>
          <a:prstGeom prst="wedgeRoundRectCallout">
            <a:avLst>
              <a:gd name="adj1" fmla="val 83886"/>
              <a:gd name="adj2" fmla="val 52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Compiler also gives us a hint as to what that type should maybe be</a:t>
            </a:r>
          </a:p>
        </p:txBody>
      </p:sp>
    </p:spTree>
    <p:extLst>
      <p:ext uri="{BB962C8B-B14F-4D97-AF65-F5344CB8AC3E}">
        <p14:creationId xmlns:p14="http://schemas.microsoft.com/office/powerpoint/2010/main" val="3335599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E297C-3DEB-714F-B136-FDF646E8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6981"/>
            <a:ext cx="12200261" cy="4887345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90A84DB-003B-9041-BA9D-563C6B7E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4" y="2888456"/>
            <a:ext cx="12161726" cy="222567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EE616D0-7AEA-4848-AE32-A60E709A0BC6}"/>
              </a:ext>
            </a:extLst>
          </p:cNvPr>
          <p:cNvSpPr/>
          <p:nvPr/>
        </p:nvSpPr>
        <p:spPr>
          <a:xfrm>
            <a:off x="1745672" y="983674"/>
            <a:ext cx="9005454" cy="2794070"/>
          </a:xfrm>
          <a:prstGeom prst="wedgeRoundRectCallout">
            <a:avLst>
              <a:gd name="adj1" fmla="val -11499"/>
              <a:gd name="adj2" fmla="val 690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Super important</a:t>
            </a:r>
            <a:r>
              <a:rPr lang="en-US" sz="3200" dirty="0"/>
              <a:t>: pay attention to compiler errors!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For the most part they are quite informative</a:t>
            </a:r>
          </a:p>
        </p:txBody>
      </p:sp>
    </p:spTree>
    <p:extLst>
      <p:ext uri="{BB962C8B-B14F-4D97-AF65-F5344CB8AC3E}">
        <p14:creationId xmlns:p14="http://schemas.microsoft.com/office/powerpoint/2010/main" val="1847815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39E-E92D-CE4A-85B4-31B240FB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C0BB-2715-264B-9751-A6533187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are </a:t>
            </a:r>
            <a:r>
              <a:rPr lang="en-US" b="1" i="1" dirty="0"/>
              <a:t>not</a:t>
            </a:r>
            <a:r>
              <a:rPr lang="en-US" dirty="0"/>
              <a:t> just immutable variables</a:t>
            </a:r>
          </a:p>
          <a:p>
            <a:pPr lvl="1"/>
            <a:r>
              <a:rPr lang="en-US" dirty="0"/>
              <a:t>You can’t have a </a:t>
            </a:r>
            <a:r>
              <a:rPr lang="en-US" b="1" i="1" dirty="0" err="1"/>
              <a:t>mut</a:t>
            </a:r>
            <a:r>
              <a:rPr lang="en-US" dirty="0"/>
              <a:t> constant at all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Can be declared in any scope (including global)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Constants can only be assigned the value of a constant expression</a:t>
            </a:r>
          </a:p>
          <a:p>
            <a:pPr lvl="1"/>
            <a:r>
              <a:rPr lang="en-US" dirty="0"/>
              <a:t>They can’t be the result of a function or anything that is computed at runtime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9F344-5DF6-124B-82A8-CA44CDC1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62" y="973128"/>
            <a:ext cx="12200261" cy="4887345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40E6334-2503-8346-A4EC-7807B8DE6AF1}"/>
              </a:ext>
            </a:extLst>
          </p:cNvPr>
          <p:cNvSpPr/>
          <p:nvPr/>
        </p:nvSpPr>
        <p:spPr>
          <a:xfrm>
            <a:off x="6802582" y="0"/>
            <a:ext cx="3103418" cy="16906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annotate the type and are good!</a:t>
            </a:r>
          </a:p>
        </p:txBody>
      </p:sp>
    </p:spTree>
    <p:extLst>
      <p:ext uri="{BB962C8B-B14F-4D97-AF65-F5344CB8AC3E}">
        <p14:creationId xmlns:p14="http://schemas.microsoft.com/office/powerpoint/2010/main" val="121987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>
                <a:solidFill>
                  <a:schemeClr val="bg1"/>
                </a:solidFill>
              </a:rPr>
              <a:t>Function parameter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Function return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36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>
                <a:solidFill>
                  <a:schemeClr val="bg1"/>
                </a:solidFill>
              </a:rPr>
              <a:t>Function parameter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Function return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0532-19F9-AE49-AB63-306869EC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563"/>
            <a:ext cx="12197039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4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2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>
                <a:solidFill>
                  <a:schemeClr val="bg1"/>
                </a:solidFill>
              </a:rPr>
              <a:t>Function parameter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Function return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0532-19F9-AE49-AB63-306869EC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563"/>
            <a:ext cx="12197039" cy="4488873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E4819428-0E71-1641-9603-BBC1E3A0D05F}"/>
              </a:ext>
            </a:extLst>
          </p:cNvPr>
          <p:cNvSpPr/>
          <p:nvPr/>
        </p:nvSpPr>
        <p:spPr>
          <a:xfrm>
            <a:off x="-928254" y="-617321"/>
            <a:ext cx="5043054" cy="329045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Does it compile?</a:t>
            </a:r>
          </a:p>
        </p:txBody>
      </p:sp>
    </p:spTree>
    <p:extLst>
      <p:ext uri="{BB962C8B-B14F-4D97-AF65-F5344CB8AC3E}">
        <p14:creationId xmlns:p14="http://schemas.microsoft.com/office/powerpoint/2010/main" val="114413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>
                <a:solidFill>
                  <a:schemeClr val="bg1"/>
                </a:solidFill>
              </a:rPr>
              <a:t>Function parameter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Function return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0532-19F9-AE49-AB63-306869EC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563"/>
            <a:ext cx="12197039" cy="448887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E08BA7-6151-F547-943B-ED0B589E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" y="681036"/>
            <a:ext cx="12096176" cy="54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80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Function return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88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Function return types </a:t>
            </a:r>
            <a:r>
              <a:rPr lang="en-US" i="1" dirty="0">
                <a:solidFill>
                  <a:schemeClr val="bg1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F15D0-6997-094A-AA4B-C5017E7E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" y="1191491"/>
            <a:ext cx="12159392" cy="447501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42B9D79-8A9C-5C40-8D35-DA873CEA1AE8}"/>
              </a:ext>
            </a:extLst>
          </p:cNvPr>
          <p:cNvSpPr/>
          <p:nvPr/>
        </p:nvSpPr>
        <p:spPr>
          <a:xfrm>
            <a:off x="6802582" y="0"/>
            <a:ext cx="3103418" cy="1690688"/>
          </a:xfrm>
          <a:prstGeom prst="wedgeRoundRectCallout">
            <a:avLst>
              <a:gd name="adj1" fmla="val -10565"/>
              <a:gd name="adj2" fmla="val 79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annotate the type and are good!</a:t>
            </a:r>
          </a:p>
        </p:txBody>
      </p:sp>
    </p:spTree>
    <p:extLst>
      <p:ext uri="{BB962C8B-B14F-4D97-AF65-F5344CB8AC3E}">
        <p14:creationId xmlns:p14="http://schemas.microsoft.com/office/powerpoint/2010/main" val="3188111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11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3C6B6-0C7B-024D-BCBB-A748691D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43" y="1446211"/>
            <a:ext cx="12207443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55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expression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3C6B6-0C7B-024D-BCBB-A748691D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43" y="1446211"/>
            <a:ext cx="12207443" cy="3586163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E86C041-69B9-CD4F-B783-ABD7448F6371}"/>
              </a:ext>
            </a:extLst>
          </p:cNvPr>
          <p:cNvSpPr/>
          <p:nvPr/>
        </p:nvSpPr>
        <p:spPr>
          <a:xfrm>
            <a:off x="6802582" y="0"/>
            <a:ext cx="4987636" cy="1690688"/>
          </a:xfrm>
          <a:prstGeom prst="wedgeRoundRectCallout">
            <a:avLst>
              <a:gd name="adj1" fmla="val -11438"/>
              <a:gd name="adj2" fmla="val 879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Return type specified with</a:t>
            </a:r>
          </a:p>
          <a:p>
            <a:pPr algn="ctr"/>
            <a:r>
              <a:rPr lang="en-US" sz="3200" dirty="0"/>
              <a:t>“-&gt; Type”</a:t>
            </a:r>
          </a:p>
        </p:txBody>
      </p:sp>
    </p:spTree>
    <p:extLst>
      <p:ext uri="{BB962C8B-B14F-4D97-AF65-F5344CB8AC3E}">
        <p14:creationId xmlns:p14="http://schemas.microsoft.com/office/powerpoint/2010/main" val="2033942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</a:t>
            </a:r>
            <a:r>
              <a:rPr lang="en-US" i="1" dirty="0">
                <a:solidFill>
                  <a:schemeClr val="bg1"/>
                </a:solidFill>
              </a:rPr>
              <a:t>expression</a:t>
            </a:r>
            <a:r>
              <a:rPr lang="en-US" dirty="0">
                <a:solidFill>
                  <a:schemeClr val="bg1"/>
                </a:solidFill>
              </a:rPr>
              <a:t>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1B7D-DB4A-3641-86AE-FCBC82AE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87"/>
            <a:ext cx="12192000" cy="35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01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</a:t>
            </a:r>
            <a:r>
              <a:rPr lang="en-US" i="1" dirty="0">
                <a:solidFill>
                  <a:schemeClr val="bg1"/>
                </a:solidFill>
              </a:rPr>
              <a:t>expression</a:t>
            </a:r>
            <a:r>
              <a:rPr lang="en-US" dirty="0">
                <a:solidFill>
                  <a:schemeClr val="bg1"/>
                </a:solidFill>
              </a:rPr>
              <a:t>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1B7D-DB4A-3641-86AE-FCBC82AE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87"/>
            <a:ext cx="12192000" cy="3581626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95E26A8A-5A25-3146-848F-ED0A63B53C75}"/>
              </a:ext>
            </a:extLst>
          </p:cNvPr>
          <p:cNvSpPr/>
          <p:nvPr/>
        </p:nvSpPr>
        <p:spPr>
          <a:xfrm>
            <a:off x="-928254" y="-617321"/>
            <a:ext cx="5043054" cy="329045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Does it compile?</a:t>
            </a:r>
          </a:p>
        </p:txBody>
      </p:sp>
    </p:spTree>
    <p:extLst>
      <p:ext uri="{BB962C8B-B14F-4D97-AF65-F5344CB8AC3E}">
        <p14:creationId xmlns:p14="http://schemas.microsoft.com/office/powerpoint/2010/main" val="1092026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</a:t>
            </a:r>
            <a:r>
              <a:rPr lang="en-US" i="1" dirty="0">
                <a:solidFill>
                  <a:schemeClr val="bg1"/>
                </a:solidFill>
              </a:rPr>
              <a:t>expression</a:t>
            </a:r>
            <a:r>
              <a:rPr lang="en-US" dirty="0">
                <a:solidFill>
                  <a:schemeClr val="bg1"/>
                </a:solidFill>
              </a:rPr>
              <a:t>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1B7D-DB4A-3641-86AE-FCBC82AE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87"/>
            <a:ext cx="12192000" cy="358162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3A4FEC3-E6C5-9F4A-9228-C720DD39670D}"/>
              </a:ext>
            </a:extLst>
          </p:cNvPr>
          <p:cNvSpPr/>
          <p:nvPr/>
        </p:nvSpPr>
        <p:spPr>
          <a:xfrm>
            <a:off x="6785264" y="4184073"/>
            <a:ext cx="4987636" cy="1690688"/>
          </a:xfrm>
          <a:prstGeom prst="wedgeRoundRectCallout">
            <a:avLst>
              <a:gd name="adj1" fmla="val -16994"/>
              <a:gd name="adj2" fmla="val -677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Note the semicolon…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95E26A8A-5A25-3146-848F-ED0A63B53C75}"/>
              </a:ext>
            </a:extLst>
          </p:cNvPr>
          <p:cNvSpPr/>
          <p:nvPr/>
        </p:nvSpPr>
        <p:spPr>
          <a:xfrm>
            <a:off x="-928254" y="-617321"/>
            <a:ext cx="5043054" cy="3290454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Does it compile?</a:t>
            </a:r>
          </a:p>
        </p:txBody>
      </p:sp>
    </p:spTree>
    <p:extLst>
      <p:ext uri="{BB962C8B-B14F-4D97-AF65-F5344CB8AC3E}">
        <p14:creationId xmlns:p14="http://schemas.microsoft.com/office/powerpoint/2010/main" val="222142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3BF7BAF-60EB-F542-8A91-8541FA8D3572}"/>
              </a:ext>
            </a:extLst>
          </p:cNvPr>
          <p:cNvSpPr/>
          <p:nvPr/>
        </p:nvSpPr>
        <p:spPr>
          <a:xfrm>
            <a:off x="5889171" y="1612446"/>
            <a:ext cx="3505199" cy="1325563"/>
          </a:xfrm>
          <a:prstGeom prst="wedgeRoundRectCallout">
            <a:avLst>
              <a:gd name="adj1" fmla="val -65353"/>
              <a:gd name="adj2" fmla="val -31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We’re going to use the </a:t>
            </a:r>
            <a:r>
              <a:rPr lang="en-US" sz="2400" b="1" dirty="0"/>
              <a:t>Ordering</a:t>
            </a:r>
            <a:r>
              <a:rPr lang="en-US" sz="2400" dirty="0"/>
              <a:t> </a:t>
            </a:r>
            <a:r>
              <a:rPr lang="en-US" sz="2400" dirty="0" err="1"/>
              <a:t>enum</a:t>
            </a:r>
            <a:r>
              <a:rPr lang="en-US" sz="2400" dirty="0"/>
              <a:t> from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1073712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</a:t>
            </a:r>
            <a:r>
              <a:rPr lang="en-US" i="1" dirty="0">
                <a:solidFill>
                  <a:schemeClr val="bg1"/>
                </a:solidFill>
              </a:rPr>
              <a:t>expression</a:t>
            </a:r>
            <a:r>
              <a:rPr lang="en-US" dirty="0">
                <a:solidFill>
                  <a:schemeClr val="bg1"/>
                </a:solidFill>
              </a:rPr>
              <a:t>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1B7D-DB4A-3641-86AE-FCBC82AE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87"/>
            <a:ext cx="12192000" cy="358162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FE9F5F-A5FD-7E43-968D-79595B2C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632"/>
            <a:ext cx="12225147" cy="42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9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>
                <a:solidFill>
                  <a:schemeClr val="bg1"/>
                </a:solidFill>
              </a:rPr>
              <a:t>The return value of a function is the last </a:t>
            </a:r>
            <a:r>
              <a:rPr lang="en-US" i="1" dirty="0">
                <a:solidFill>
                  <a:schemeClr val="bg1"/>
                </a:solidFill>
              </a:rPr>
              <a:t>expression</a:t>
            </a:r>
            <a:r>
              <a:rPr lang="en-US" dirty="0">
                <a:solidFill>
                  <a:schemeClr val="bg1"/>
                </a:solidFill>
              </a:rPr>
              <a:t> executed before the function goes out of scope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51B7D-DB4A-3641-86AE-FCBC82AE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187"/>
            <a:ext cx="12192000" cy="358162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FE9F5F-A5FD-7E43-968D-79595B2C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632"/>
            <a:ext cx="12225147" cy="425118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1C8F4D1-F770-3B42-BA01-600AC63BF850}"/>
              </a:ext>
            </a:extLst>
          </p:cNvPr>
          <p:cNvSpPr/>
          <p:nvPr/>
        </p:nvSpPr>
        <p:spPr>
          <a:xfrm>
            <a:off x="6366164" y="1136073"/>
            <a:ext cx="4987636" cy="1690688"/>
          </a:xfrm>
          <a:prstGeom prst="wedgeRoundRectCallout">
            <a:avLst>
              <a:gd name="adj1" fmla="val -14494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just added a semi colon, what the heck?</a:t>
            </a:r>
          </a:p>
        </p:txBody>
      </p:sp>
    </p:spTree>
    <p:extLst>
      <p:ext uri="{BB962C8B-B14F-4D97-AF65-F5344CB8AC3E}">
        <p14:creationId xmlns:p14="http://schemas.microsoft.com/office/powerpoint/2010/main" val="141017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The return value of a function is the last </a:t>
            </a:r>
            <a:r>
              <a:rPr lang="en-US" i="1" dirty="0"/>
              <a:t>expression</a:t>
            </a:r>
            <a:r>
              <a:rPr lang="en-US" dirty="0"/>
              <a:t> executed before the function goes out of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333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The return value of a function is the last </a:t>
            </a:r>
            <a:r>
              <a:rPr lang="en-US" i="1" dirty="0"/>
              <a:t>expression</a:t>
            </a:r>
            <a:r>
              <a:rPr lang="en-US" dirty="0"/>
              <a:t> executed before the function goes out of scope</a:t>
            </a:r>
          </a:p>
          <a:p>
            <a:pPr lvl="1"/>
            <a:r>
              <a:rPr lang="en-US" dirty="0"/>
              <a:t>We can use a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i="1" dirty="0"/>
              <a:t>statement</a:t>
            </a:r>
            <a:r>
              <a:rPr lang="en-US" dirty="0"/>
              <a:t> too</a:t>
            </a:r>
          </a:p>
        </p:txBody>
      </p:sp>
    </p:spTree>
    <p:extLst>
      <p:ext uri="{BB962C8B-B14F-4D97-AF65-F5344CB8AC3E}">
        <p14:creationId xmlns:p14="http://schemas.microsoft.com/office/powerpoint/2010/main" val="2497769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8FB4-67E7-F644-94C0-0150FAA0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A2DC-6E88-9D4A-8202-667A1F0F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something that (may) take parameters and evaluate to something</a:t>
            </a:r>
          </a:p>
          <a:p>
            <a:r>
              <a:rPr lang="en-US" dirty="0"/>
              <a:t>Functions defined via </a:t>
            </a:r>
            <a:r>
              <a:rPr lang="en-US" b="1" dirty="0" err="1"/>
              <a:t>fn</a:t>
            </a:r>
            <a:r>
              <a:rPr lang="en-US" b="1" dirty="0"/>
              <a:t> </a:t>
            </a:r>
            <a:r>
              <a:rPr lang="en-US" dirty="0"/>
              <a:t>keyword</a:t>
            </a:r>
          </a:p>
          <a:p>
            <a:r>
              <a:rPr lang="en-US" dirty="0"/>
              <a:t>Function parameter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Function return types </a:t>
            </a:r>
            <a:r>
              <a:rPr lang="en-US" i="1" dirty="0"/>
              <a:t>must</a:t>
            </a:r>
            <a:r>
              <a:rPr lang="en-US" dirty="0"/>
              <a:t> be specified</a:t>
            </a:r>
          </a:p>
          <a:p>
            <a:r>
              <a:rPr lang="en-US" dirty="0"/>
              <a:t>The return value of a function is the last </a:t>
            </a:r>
            <a:r>
              <a:rPr lang="en-US" i="1" dirty="0"/>
              <a:t>expression</a:t>
            </a:r>
            <a:r>
              <a:rPr lang="en-US" dirty="0"/>
              <a:t> executed before the function goes out of scope</a:t>
            </a:r>
          </a:p>
          <a:p>
            <a:pPr lvl="1"/>
            <a:r>
              <a:rPr lang="en-US" dirty="0"/>
              <a:t>We can use a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i="1" dirty="0"/>
              <a:t>statement</a:t>
            </a:r>
            <a:r>
              <a:rPr lang="en-US" dirty="0"/>
              <a:t>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BD0C-02A6-3942-867F-8D3A2595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6" y="1940068"/>
            <a:ext cx="11977528" cy="351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3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5AC9-CEF0-C14E-AAED-479E7658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EFC8-7E1A-6343-A440-7641C363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you ensure code runs under certain conditions</a:t>
            </a:r>
          </a:p>
          <a:p>
            <a:r>
              <a:rPr lang="en-US" b="1" i="1" dirty="0"/>
              <a:t>if</a:t>
            </a:r>
            <a:r>
              <a:rPr lang="en-US" dirty="0"/>
              <a:t>, </a:t>
            </a:r>
            <a:r>
              <a:rPr lang="en-US" b="1" i="1" dirty="0"/>
              <a:t>else if, else</a:t>
            </a:r>
          </a:p>
          <a:p>
            <a:pPr lvl="1"/>
            <a:r>
              <a:rPr lang="en-US" dirty="0"/>
              <a:t>Just like any other language</a:t>
            </a:r>
          </a:p>
          <a:p>
            <a:pPr lvl="1"/>
            <a:r>
              <a:rPr lang="en-US" dirty="0"/>
              <a:t>Remember that whatever you are conditioning on must result in a </a:t>
            </a:r>
            <a:r>
              <a:rPr lang="en-US" b="1" dirty="0"/>
              <a:t>bool</a:t>
            </a:r>
            <a:endParaRPr lang="en-US" i="1" dirty="0"/>
          </a:p>
          <a:p>
            <a:r>
              <a:rPr lang="en-US" b="1" dirty="0"/>
              <a:t>If</a:t>
            </a:r>
            <a:r>
              <a:rPr lang="en-US" i="1" dirty="0"/>
              <a:t> </a:t>
            </a:r>
            <a:r>
              <a:rPr lang="en-US" dirty="0"/>
              <a:t>statements are </a:t>
            </a:r>
            <a:r>
              <a:rPr lang="en-US" i="1" dirty="0"/>
              <a:t>expressions</a:t>
            </a:r>
            <a:endParaRPr lang="en-US" dirty="0"/>
          </a:p>
          <a:p>
            <a:pPr lvl="1"/>
            <a:r>
              <a:rPr lang="en-US" dirty="0"/>
              <a:t>This means they can be used within a let statement!</a:t>
            </a:r>
          </a:p>
        </p:txBody>
      </p:sp>
    </p:spTree>
    <p:extLst>
      <p:ext uri="{BB962C8B-B14F-4D97-AF65-F5344CB8AC3E}">
        <p14:creationId xmlns:p14="http://schemas.microsoft.com/office/powerpoint/2010/main" val="19503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5AC9-CEF0-C14E-AAED-479E7658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EFC8-7E1A-6343-A440-7641C363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you ensure code runs under certain conditions</a:t>
            </a:r>
          </a:p>
          <a:p>
            <a:r>
              <a:rPr lang="en-US" b="1" i="1" dirty="0"/>
              <a:t>if</a:t>
            </a:r>
            <a:r>
              <a:rPr lang="en-US" dirty="0"/>
              <a:t>, </a:t>
            </a:r>
            <a:r>
              <a:rPr lang="en-US" b="1" i="1" dirty="0"/>
              <a:t>else if, else</a:t>
            </a:r>
          </a:p>
          <a:p>
            <a:pPr lvl="1"/>
            <a:r>
              <a:rPr lang="en-US" dirty="0"/>
              <a:t>Just like any other language</a:t>
            </a:r>
          </a:p>
          <a:p>
            <a:pPr lvl="1"/>
            <a:r>
              <a:rPr lang="en-US" dirty="0"/>
              <a:t>Remember that whatever you are conditioning on must result in a </a:t>
            </a:r>
            <a:r>
              <a:rPr lang="en-US" b="1" dirty="0"/>
              <a:t>bool</a:t>
            </a:r>
            <a:endParaRPr lang="en-US" i="1" dirty="0"/>
          </a:p>
          <a:p>
            <a:r>
              <a:rPr lang="en-US" b="1" dirty="0"/>
              <a:t>If</a:t>
            </a:r>
            <a:r>
              <a:rPr lang="en-US" i="1" dirty="0"/>
              <a:t> </a:t>
            </a:r>
            <a:r>
              <a:rPr lang="en-US" dirty="0"/>
              <a:t>statements are </a:t>
            </a:r>
            <a:r>
              <a:rPr lang="en-US" i="1" dirty="0"/>
              <a:t>expressions</a:t>
            </a:r>
            <a:endParaRPr lang="en-US" dirty="0"/>
          </a:p>
          <a:p>
            <a:pPr lvl="1"/>
            <a:r>
              <a:rPr lang="en-US" dirty="0"/>
              <a:t>This means they can be used within a let statement!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236AE-E37E-504F-A183-A1214FED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-58309"/>
            <a:ext cx="8575964" cy="69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5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5AC9-CEF0-C14E-AAED-479E7658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EFC8-7E1A-6343-A440-7641C363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you ensure code runs under certain conditions</a:t>
            </a:r>
          </a:p>
          <a:p>
            <a:r>
              <a:rPr lang="en-US" b="1" i="1" dirty="0"/>
              <a:t>if</a:t>
            </a:r>
            <a:r>
              <a:rPr lang="en-US" dirty="0"/>
              <a:t>, </a:t>
            </a:r>
            <a:r>
              <a:rPr lang="en-US" b="1" i="1" dirty="0"/>
              <a:t>else if, else</a:t>
            </a:r>
          </a:p>
          <a:p>
            <a:pPr lvl="1"/>
            <a:r>
              <a:rPr lang="en-US" dirty="0"/>
              <a:t>Just like any other language</a:t>
            </a:r>
          </a:p>
          <a:p>
            <a:pPr lvl="1"/>
            <a:r>
              <a:rPr lang="en-US" dirty="0"/>
              <a:t>Remember that whatever you are conditioning on must result in a </a:t>
            </a:r>
            <a:r>
              <a:rPr lang="en-US" b="1" dirty="0"/>
              <a:t>bool</a:t>
            </a:r>
            <a:endParaRPr lang="en-US" i="1" dirty="0"/>
          </a:p>
          <a:p>
            <a:r>
              <a:rPr lang="en-US" b="1" dirty="0"/>
              <a:t>If</a:t>
            </a:r>
            <a:r>
              <a:rPr lang="en-US" i="1" dirty="0"/>
              <a:t> </a:t>
            </a:r>
            <a:r>
              <a:rPr lang="en-US" dirty="0"/>
              <a:t>statements are </a:t>
            </a:r>
            <a:r>
              <a:rPr lang="en-US" i="1" dirty="0"/>
              <a:t>expressions</a:t>
            </a:r>
            <a:endParaRPr lang="en-US" dirty="0"/>
          </a:p>
          <a:p>
            <a:pPr lvl="1"/>
            <a:r>
              <a:rPr lang="en-US" dirty="0"/>
              <a:t>This means they can be used within a let statement!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236AE-E37E-504F-A183-A1214FED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-58309"/>
            <a:ext cx="8575964" cy="6940978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C94F748-C2E5-3F4B-8629-6992FF0B357C}"/>
              </a:ext>
            </a:extLst>
          </p:cNvPr>
          <p:cNvSpPr/>
          <p:nvPr/>
        </p:nvSpPr>
        <p:spPr>
          <a:xfrm>
            <a:off x="4187537" y="4486275"/>
            <a:ext cx="4987636" cy="1690688"/>
          </a:xfrm>
          <a:prstGeom prst="wedgeRoundRectCallout">
            <a:avLst>
              <a:gd name="adj1" fmla="val -45883"/>
              <a:gd name="adj2" fmla="val -620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Note trailing ;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let is a </a:t>
            </a:r>
            <a:r>
              <a:rPr lang="en-US" sz="3200" i="1" dirty="0"/>
              <a:t>statement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5107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5AC9-CEF0-C14E-AAED-479E7658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EFC8-7E1A-6343-A440-7641C363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you ensure code runs under certain conditions</a:t>
            </a:r>
          </a:p>
          <a:p>
            <a:r>
              <a:rPr lang="en-US" b="1" i="1" dirty="0"/>
              <a:t>if</a:t>
            </a:r>
            <a:r>
              <a:rPr lang="en-US" dirty="0"/>
              <a:t>, </a:t>
            </a:r>
            <a:r>
              <a:rPr lang="en-US" b="1" i="1" dirty="0"/>
              <a:t>else if, else</a:t>
            </a:r>
          </a:p>
          <a:p>
            <a:pPr lvl="1"/>
            <a:r>
              <a:rPr lang="en-US" dirty="0"/>
              <a:t>Just like any other language</a:t>
            </a:r>
          </a:p>
          <a:p>
            <a:pPr lvl="1"/>
            <a:r>
              <a:rPr lang="en-US" dirty="0"/>
              <a:t>Remember that whatever you are conditioning on must result in a </a:t>
            </a:r>
            <a:r>
              <a:rPr lang="en-US" b="1" dirty="0"/>
              <a:t>bool</a:t>
            </a:r>
            <a:endParaRPr lang="en-US" i="1" dirty="0"/>
          </a:p>
          <a:p>
            <a:r>
              <a:rPr lang="en-US" b="1" dirty="0"/>
              <a:t>If</a:t>
            </a:r>
            <a:r>
              <a:rPr lang="en-US" i="1" dirty="0"/>
              <a:t> </a:t>
            </a:r>
            <a:r>
              <a:rPr lang="en-US" dirty="0"/>
              <a:t>statements are </a:t>
            </a:r>
            <a:r>
              <a:rPr lang="en-US" i="1" dirty="0"/>
              <a:t>expressions</a:t>
            </a:r>
            <a:endParaRPr lang="en-US" dirty="0"/>
          </a:p>
          <a:p>
            <a:pPr lvl="1"/>
            <a:r>
              <a:rPr lang="en-US" dirty="0"/>
              <a:t>This means they can be used within a let statement!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FD4C5-929E-5F46-AF53-394AFF29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79" y="-1"/>
            <a:ext cx="8476211" cy="68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7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B5AC9-CEF0-C14E-AAED-479E7658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EFC8-7E1A-6343-A440-7641C363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how you ensure code runs under certain conditions</a:t>
            </a:r>
          </a:p>
          <a:p>
            <a:r>
              <a:rPr lang="en-US" b="1" i="1" dirty="0"/>
              <a:t>if</a:t>
            </a:r>
            <a:r>
              <a:rPr lang="en-US" dirty="0"/>
              <a:t>, </a:t>
            </a:r>
            <a:r>
              <a:rPr lang="en-US" b="1" i="1" dirty="0"/>
              <a:t>else if, else</a:t>
            </a:r>
          </a:p>
          <a:p>
            <a:pPr lvl="1"/>
            <a:r>
              <a:rPr lang="en-US" dirty="0"/>
              <a:t>Just like any other language</a:t>
            </a:r>
          </a:p>
          <a:p>
            <a:pPr lvl="1"/>
            <a:r>
              <a:rPr lang="en-US" dirty="0"/>
              <a:t>Remember that whatever you are conditioning on must result in a </a:t>
            </a:r>
            <a:r>
              <a:rPr lang="en-US" b="1" dirty="0"/>
              <a:t>bool</a:t>
            </a:r>
            <a:endParaRPr lang="en-US" i="1" dirty="0"/>
          </a:p>
          <a:p>
            <a:r>
              <a:rPr lang="en-US" b="1" dirty="0"/>
              <a:t>If</a:t>
            </a:r>
            <a:r>
              <a:rPr lang="en-US" i="1" dirty="0"/>
              <a:t> </a:t>
            </a:r>
            <a:r>
              <a:rPr lang="en-US" dirty="0"/>
              <a:t>statements are </a:t>
            </a:r>
            <a:r>
              <a:rPr lang="en-US" i="1" dirty="0"/>
              <a:t>expressions</a:t>
            </a:r>
            <a:endParaRPr lang="en-US" dirty="0"/>
          </a:p>
          <a:p>
            <a:pPr lvl="1"/>
            <a:r>
              <a:rPr lang="en-US" dirty="0"/>
              <a:t>This means they can be used within a let statement!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FD4C5-929E-5F46-AF53-394AFF29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79" y="-1"/>
            <a:ext cx="8476211" cy="6860243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7D0741D-A35D-5A45-A091-6787DC66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35" y="0"/>
            <a:ext cx="8069929" cy="41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3BF7BAF-60EB-F542-8A91-8541FA8D3572}"/>
              </a:ext>
            </a:extLst>
          </p:cNvPr>
          <p:cNvSpPr/>
          <p:nvPr/>
        </p:nvSpPr>
        <p:spPr>
          <a:xfrm>
            <a:off x="489856" y="1536246"/>
            <a:ext cx="3505199" cy="1325563"/>
          </a:xfrm>
          <a:prstGeom prst="wedgeRoundRectCallout">
            <a:avLst>
              <a:gd name="adj1" fmla="val -33055"/>
              <a:gd name="adj2" fmla="val 769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We’re going to be doing pattern </a:t>
            </a:r>
            <a:r>
              <a:rPr lang="en-US" sz="2400" b="1" dirty="0"/>
              <a:t>match</a:t>
            </a:r>
            <a:r>
              <a:rPr lang="en-US" sz="2400" dirty="0"/>
              <a:t>ing</a:t>
            </a:r>
          </a:p>
        </p:txBody>
      </p:sp>
    </p:spTree>
    <p:extLst>
      <p:ext uri="{BB962C8B-B14F-4D97-AF65-F5344CB8AC3E}">
        <p14:creationId xmlns:p14="http://schemas.microsoft.com/office/powerpoint/2010/main" val="3690981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48A-9FF5-7E46-85F4-06E97E8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E2794-5D5B-264F-BEB7-1A7AA26E9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71158-9817-1B43-8A78-4DE4F22B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-1"/>
            <a:ext cx="8462356" cy="684902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9105539-06C1-404D-B924-4811306456F4}"/>
              </a:ext>
            </a:extLst>
          </p:cNvPr>
          <p:cNvSpPr/>
          <p:nvPr/>
        </p:nvSpPr>
        <p:spPr>
          <a:xfrm>
            <a:off x="7204364" y="2579169"/>
            <a:ext cx="4987636" cy="1690688"/>
          </a:xfrm>
          <a:prstGeom prst="wedgeRoundRectCallout">
            <a:avLst>
              <a:gd name="adj1" fmla="val -70050"/>
              <a:gd name="adj2" fmla="val -45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happens if we put ; in the if expressions?</a:t>
            </a:r>
          </a:p>
        </p:txBody>
      </p:sp>
    </p:spTree>
    <p:extLst>
      <p:ext uri="{BB962C8B-B14F-4D97-AF65-F5344CB8AC3E}">
        <p14:creationId xmlns:p14="http://schemas.microsoft.com/office/powerpoint/2010/main" val="1998083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48A-9FF5-7E46-85F4-06E97E8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71158-9817-1B43-8A78-4DE4F22BD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-1"/>
            <a:ext cx="8462356" cy="6849029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9105539-06C1-404D-B924-4811306456F4}"/>
              </a:ext>
            </a:extLst>
          </p:cNvPr>
          <p:cNvSpPr/>
          <p:nvPr/>
        </p:nvSpPr>
        <p:spPr>
          <a:xfrm>
            <a:off x="7204364" y="2579169"/>
            <a:ext cx="4987636" cy="1690688"/>
          </a:xfrm>
          <a:prstGeom prst="wedgeRoundRectCallout">
            <a:avLst>
              <a:gd name="adj1" fmla="val -70050"/>
              <a:gd name="adj2" fmla="val -45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happens if we put ; in the </a:t>
            </a:r>
            <a:r>
              <a:rPr lang="en-US" sz="3200"/>
              <a:t>if expressions?</a:t>
            </a:r>
            <a:endParaRPr lang="en-US" sz="3200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A321A-8EE0-3649-9AF7-280CCDE77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7923" y="4269857"/>
            <a:ext cx="10479887" cy="2570197"/>
          </a:xfrm>
        </p:spPr>
      </p:pic>
    </p:spTree>
    <p:extLst>
      <p:ext uri="{BB962C8B-B14F-4D97-AF65-F5344CB8AC3E}">
        <p14:creationId xmlns:p14="http://schemas.microsoft.com/office/powerpoint/2010/main" val="862279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48A-9FF5-7E46-85F4-06E97E8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2BE8A-39C8-E24E-9B66-EE8FA68A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07" y="0"/>
            <a:ext cx="8573193" cy="69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00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48A-9FF5-7E46-85F4-06E97E8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2BE8A-39C8-E24E-9B66-EE8FA68A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07" y="0"/>
            <a:ext cx="8573193" cy="693873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36A0183-93B6-804C-8F3A-7C119119CAB7}"/>
              </a:ext>
            </a:extLst>
          </p:cNvPr>
          <p:cNvSpPr/>
          <p:nvPr/>
        </p:nvSpPr>
        <p:spPr>
          <a:xfrm>
            <a:off x="7204364" y="2579169"/>
            <a:ext cx="4987636" cy="1690688"/>
          </a:xfrm>
          <a:prstGeom prst="wedgeRoundRectCallout">
            <a:avLst>
              <a:gd name="adj1" fmla="val -70050"/>
              <a:gd name="adj2" fmla="val -456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about if we just put a ; on one of the branches?</a:t>
            </a:r>
          </a:p>
        </p:txBody>
      </p:sp>
    </p:spTree>
    <p:extLst>
      <p:ext uri="{BB962C8B-B14F-4D97-AF65-F5344CB8AC3E}">
        <p14:creationId xmlns:p14="http://schemas.microsoft.com/office/powerpoint/2010/main" val="637311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48A-9FF5-7E46-85F4-06E97E8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70B8B-2169-7947-B9DD-3822ACAB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393382" cy="68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48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48A-9FF5-7E46-85F4-06E97E81A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70B8B-2169-7947-B9DD-3822ACAB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393382" cy="6812782"/>
          </a:xfrm>
          <a:prstGeom prst="rect">
            <a:avLst/>
          </a:prstGeom>
        </p:spPr>
      </p:pic>
      <p:sp>
        <p:nvSpPr>
          <p:cNvPr id="3" name="Explosion 2 2">
            <a:extLst>
              <a:ext uri="{FF2B5EF4-FFF2-40B4-BE49-F238E27FC236}">
                <a16:creationId xmlns:a16="http://schemas.microsoft.com/office/drawing/2014/main" id="{04E89F88-99C7-3841-882C-EA80C896FF87}"/>
              </a:ext>
            </a:extLst>
          </p:cNvPr>
          <p:cNvSpPr/>
          <p:nvPr/>
        </p:nvSpPr>
        <p:spPr>
          <a:xfrm>
            <a:off x="8437419" y="-1064130"/>
            <a:ext cx="5396345" cy="418407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Type system catches it!</a:t>
            </a:r>
          </a:p>
        </p:txBody>
      </p:sp>
    </p:spTree>
    <p:extLst>
      <p:ext uri="{BB962C8B-B14F-4D97-AF65-F5344CB8AC3E}">
        <p14:creationId xmlns:p14="http://schemas.microsoft.com/office/powerpoint/2010/main" val="1992922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</p:txBody>
      </p:sp>
    </p:spTree>
    <p:extLst>
      <p:ext uri="{BB962C8B-B14F-4D97-AF65-F5344CB8AC3E}">
        <p14:creationId xmlns:p14="http://schemas.microsoft.com/office/powerpoint/2010/main" val="344231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</a:t>
            </a:r>
            <a:r>
              <a:rPr lang="en-US"/>
              <a:t>a collection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46E7E-9F04-3A42-A738-3C2093D7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4" y="0"/>
            <a:ext cx="11831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3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E2CE-D7B8-EB4A-862D-CE2F33DF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C2929-62DC-784A-9DCA-A0029996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20" y="365125"/>
            <a:ext cx="11161959" cy="62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96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E2CE-D7B8-EB4A-862D-CE2F33DF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C2929-62DC-784A-9DCA-A0029996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20" y="365125"/>
            <a:ext cx="11161959" cy="6201088"/>
          </a:xfrm>
          <a:prstGeom prst="rect">
            <a:avLst/>
          </a:prstGeom>
        </p:spPr>
      </p:pic>
      <p:sp>
        <p:nvSpPr>
          <p:cNvPr id="3" name="Explosion 2 2">
            <a:extLst>
              <a:ext uri="{FF2B5EF4-FFF2-40B4-BE49-F238E27FC236}">
                <a16:creationId xmlns:a16="http://schemas.microsoft.com/office/drawing/2014/main" id="{A4BFA335-BBD5-4E4C-B5D6-25CE084DBAFA}"/>
              </a:ext>
            </a:extLst>
          </p:cNvPr>
          <p:cNvSpPr/>
          <p:nvPr/>
        </p:nvSpPr>
        <p:spPr>
          <a:xfrm>
            <a:off x="7973151" y="291787"/>
            <a:ext cx="3865418" cy="346363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Any bugs?</a:t>
            </a:r>
          </a:p>
        </p:txBody>
      </p:sp>
    </p:spTree>
    <p:extLst>
      <p:ext uri="{BB962C8B-B14F-4D97-AF65-F5344CB8AC3E}">
        <p14:creationId xmlns:p14="http://schemas.microsoft.com/office/powerpoint/2010/main" val="359941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F3BF7BAF-60EB-F542-8A91-8541FA8D3572}"/>
              </a:ext>
            </a:extLst>
          </p:cNvPr>
          <p:cNvSpPr/>
          <p:nvPr/>
        </p:nvSpPr>
        <p:spPr>
          <a:xfrm>
            <a:off x="489856" y="1536246"/>
            <a:ext cx="3505199" cy="1325563"/>
          </a:xfrm>
          <a:prstGeom prst="wedgeRoundRectCallout">
            <a:avLst>
              <a:gd name="adj1" fmla="val -33055"/>
              <a:gd name="adj2" fmla="val 769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We’re going to be doing pattern </a:t>
            </a:r>
            <a:r>
              <a:rPr lang="en-US" sz="2400" b="1" dirty="0"/>
              <a:t>match</a:t>
            </a:r>
            <a:r>
              <a:rPr lang="en-US" sz="2400" dirty="0"/>
              <a:t>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4329017" y="1506991"/>
            <a:ext cx="3998554" cy="1325563"/>
          </a:xfrm>
          <a:prstGeom prst="wedgeRoundRectCallout">
            <a:avLst>
              <a:gd name="adj1" fmla="val -66285"/>
              <a:gd name="adj2" fmla="val 79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 figure out if our guess is &gt;, &lt;, or = our </a:t>
            </a:r>
            <a:r>
              <a:rPr lang="en-US" sz="2400" dirty="0" err="1"/>
              <a:t>secret_number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8944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E2CE-D7B8-EB4A-862D-CE2F33DF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C2929-62DC-784A-9DCA-A0029996A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20" y="365125"/>
            <a:ext cx="11161959" cy="6201088"/>
          </a:xfrm>
          <a:prstGeom prst="rect">
            <a:avLst/>
          </a:prstGeom>
        </p:spPr>
      </p:pic>
      <p:sp>
        <p:nvSpPr>
          <p:cNvPr id="3" name="Explosion 2 2">
            <a:extLst>
              <a:ext uri="{FF2B5EF4-FFF2-40B4-BE49-F238E27FC236}">
                <a16:creationId xmlns:a16="http://schemas.microsoft.com/office/drawing/2014/main" id="{A4BFA335-BBD5-4E4C-B5D6-25CE084DBAFA}"/>
              </a:ext>
            </a:extLst>
          </p:cNvPr>
          <p:cNvSpPr/>
          <p:nvPr/>
        </p:nvSpPr>
        <p:spPr>
          <a:xfrm>
            <a:off x="7973151" y="291787"/>
            <a:ext cx="3865418" cy="3463636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Any bugs?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2873FF9-0B31-8242-8DA0-6291A8E31D97}"/>
              </a:ext>
            </a:extLst>
          </p:cNvPr>
          <p:cNvSpPr/>
          <p:nvPr/>
        </p:nvSpPr>
        <p:spPr>
          <a:xfrm>
            <a:off x="2660073" y="5282214"/>
            <a:ext cx="6414655" cy="1343049"/>
          </a:xfrm>
          <a:prstGeom prst="wedgeRoundRectCallout">
            <a:avLst>
              <a:gd name="adj1" fmla="val -36514"/>
              <a:gd name="adj2" fmla="val -75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mutating </a:t>
            </a:r>
            <a:r>
              <a:rPr lang="en-US" sz="3200" b="1" i="1" dirty="0" err="1"/>
              <a:t>i</a:t>
            </a:r>
            <a:r>
              <a:rPr lang="en-US" sz="3200" dirty="0"/>
              <a:t> but we didn’t declare it as mutable (line 4)</a:t>
            </a:r>
          </a:p>
        </p:txBody>
      </p:sp>
    </p:spTree>
    <p:extLst>
      <p:ext uri="{BB962C8B-B14F-4D97-AF65-F5344CB8AC3E}">
        <p14:creationId xmlns:p14="http://schemas.microsoft.com/office/powerpoint/2010/main" val="20944116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</p:spTree>
    <p:extLst>
      <p:ext uri="{BB962C8B-B14F-4D97-AF65-F5344CB8AC3E}">
        <p14:creationId xmlns:p14="http://schemas.microsoft.com/office/powerpoint/2010/main" val="21843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32BCC-75CF-1349-B9B0-818E9FDC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00100"/>
            <a:ext cx="10896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9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32BCC-75CF-1349-B9B0-818E9FDC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00100"/>
            <a:ext cx="10896600" cy="52578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28E1E06-428E-1D4D-B23C-9DFA316AA222}"/>
              </a:ext>
            </a:extLst>
          </p:cNvPr>
          <p:cNvSpPr/>
          <p:nvPr/>
        </p:nvSpPr>
        <p:spPr>
          <a:xfrm>
            <a:off x="1480704" y="1027906"/>
            <a:ext cx="4795405" cy="1325564"/>
          </a:xfrm>
          <a:prstGeom prst="wedgeRoundRectCallout">
            <a:avLst>
              <a:gd name="adj1" fmla="val 326"/>
              <a:gd name="adj2" fmla="val 784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variable we will bind the value in the array to</a:t>
            </a:r>
          </a:p>
        </p:txBody>
      </p:sp>
    </p:spTree>
    <p:extLst>
      <p:ext uri="{BB962C8B-B14F-4D97-AF65-F5344CB8AC3E}">
        <p14:creationId xmlns:p14="http://schemas.microsoft.com/office/powerpoint/2010/main" val="1780714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32BCC-75CF-1349-B9B0-818E9FDC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00100"/>
            <a:ext cx="10896600" cy="52578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28E1E06-428E-1D4D-B23C-9DFA316AA222}"/>
              </a:ext>
            </a:extLst>
          </p:cNvPr>
          <p:cNvSpPr/>
          <p:nvPr/>
        </p:nvSpPr>
        <p:spPr>
          <a:xfrm>
            <a:off x="4071504" y="1027906"/>
            <a:ext cx="4795405" cy="1325564"/>
          </a:xfrm>
          <a:prstGeom prst="wedgeRoundRectCallout">
            <a:avLst>
              <a:gd name="adj1" fmla="val 326"/>
              <a:gd name="adj2" fmla="val 784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 </a:t>
            </a:r>
            <a:r>
              <a:rPr lang="en-US" sz="3200" b="1" dirty="0"/>
              <a:t>Iterator</a:t>
            </a:r>
            <a:endParaRPr lang="en-US" sz="3200" i="1" dirty="0"/>
          </a:p>
          <a:p>
            <a:pPr algn="ctr"/>
            <a:r>
              <a:rPr lang="en-US" sz="3200" dirty="0"/>
              <a:t>(more later)</a:t>
            </a:r>
          </a:p>
        </p:txBody>
      </p:sp>
    </p:spTree>
    <p:extLst>
      <p:ext uri="{BB962C8B-B14F-4D97-AF65-F5344CB8AC3E}">
        <p14:creationId xmlns:p14="http://schemas.microsoft.com/office/powerpoint/2010/main" val="265006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32BCC-75CF-1349-B9B0-818E9FDCA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00100"/>
            <a:ext cx="10896600" cy="5257800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D5C8D50-86C3-9B41-BD91-D8840D4DE891}"/>
              </a:ext>
            </a:extLst>
          </p:cNvPr>
          <p:cNvSpPr/>
          <p:nvPr/>
        </p:nvSpPr>
        <p:spPr>
          <a:xfrm>
            <a:off x="7467600" y="-701675"/>
            <a:ext cx="6307282" cy="325091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might we use the </a:t>
            </a:r>
            <a:r>
              <a:rPr lang="en-US" sz="2400" i="1" dirty="0"/>
              <a:t>for</a:t>
            </a:r>
            <a:r>
              <a:rPr lang="en-US" sz="2400" dirty="0"/>
              <a:t> pattern to loop a certain number of times?</a:t>
            </a:r>
          </a:p>
        </p:txBody>
      </p:sp>
    </p:spTree>
    <p:extLst>
      <p:ext uri="{BB962C8B-B14F-4D97-AF65-F5344CB8AC3E}">
        <p14:creationId xmlns:p14="http://schemas.microsoft.com/office/powerpoint/2010/main" val="1814478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27012-E0F8-D146-A576-DA788E04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86B9-8DF9-2245-A7BF-CB5E61B9F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614EE58-FDB2-5971-B3A6-B320BAEE8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530"/>
            <a:ext cx="12258584" cy="4675367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BD5C8D50-86C3-9B41-BD91-D8840D4DE891}"/>
              </a:ext>
            </a:extLst>
          </p:cNvPr>
          <p:cNvSpPr/>
          <p:nvPr/>
        </p:nvSpPr>
        <p:spPr>
          <a:xfrm>
            <a:off x="7886640" y="-704191"/>
            <a:ext cx="4062845" cy="366654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can use a type called </a:t>
            </a:r>
            <a:r>
              <a:rPr lang="en-US" sz="2400" b="1" i="1" dirty="0"/>
              <a:t>range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7270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5BD1-85D7-6DDA-1AC0-F2F34D34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FB18-F15C-3D00-4994-15B6D405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E3009-7E9C-5EFC-1062-004497F33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used to repeat code</a:t>
            </a:r>
          </a:p>
          <a:p>
            <a:pPr lvl="1"/>
            <a:r>
              <a:rPr lang="en-US" dirty="0"/>
              <a:t>Same as any other language</a:t>
            </a:r>
          </a:p>
          <a:p>
            <a:r>
              <a:rPr lang="en-US" b="1" i="1" dirty="0"/>
              <a:t>loop</a:t>
            </a:r>
          </a:p>
          <a:p>
            <a:pPr lvl="1"/>
            <a:r>
              <a:rPr lang="en-US" dirty="0"/>
              <a:t>Loop until we break out</a:t>
            </a:r>
          </a:p>
          <a:p>
            <a:pPr lvl="1"/>
            <a:r>
              <a:rPr lang="en-US" dirty="0"/>
              <a:t>Break out with the </a:t>
            </a:r>
            <a:r>
              <a:rPr lang="en-US" b="1" dirty="0"/>
              <a:t>break</a:t>
            </a:r>
            <a:r>
              <a:rPr lang="en-US" i="1" dirty="0"/>
              <a:t> statement</a:t>
            </a:r>
          </a:p>
          <a:p>
            <a:r>
              <a:rPr lang="en-US" b="1" dirty="0"/>
              <a:t>While</a:t>
            </a:r>
          </a:p>
          <a:p>
            <a:pPr lvl="1"/>
            <a:r>
              <a:rPr lang="en-US" dirty="0"/>
              <a:t>Loop while some condition is true</a:t>
            </a:r>
          </a:p>
          <a:p>
            <a:r>
              <a:rPr lang="en-US" b="1" dirty="0"/>
              <a:t>For</a:t>
            </a:r>
            <a:endParaRPr lang="en-US" i="1" dirty="0"/>
          </a:p>
          <a:p>
            <a:pPr lvl="1"/>
            <a:r>
              <a:rPr lang="en-US" dirty="0"/>
              <a:t>Loop through a collection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221D60C-12BB-7EE4-E5A9-0D1B0C15A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530"/>
            <a:ext cx="12258584" cy="4675367"/>
          </a:xfrm>
          <a:prstGeom prst="rect">
            <a:avLst/>
          </a:prstGeom>
        </p:spPr>
      </p:pic>
      <p:sp>
        <p:nvSpPr>
          <p:cNvPr id="4" name="Down Arrow Callout 3">
            <a:extLst>
              <a:ext uri="{FF2B5EF4-FFF2-40B4-BE49-F238E27FC236}">
                <a16:creationId xmlns:a16="http://schemas.microsoft.com/office/drawing/2014/main" id="{E9C8C475-4514-D62A-ED43-A216BD6ACC98}"/>
              </a:ext>
            </a:extLst>
          </p:cNvPr>
          <p:cNvSpPr/>
          <p:nvPr/>
        </p:nvSpPr>
        <p:spPr>
          <a:xfrm>
            <a:off x="4271583" y="908103"/>
            <a:ext cx="3715417" cy="1444848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Parens</a:t>
            </a:r>
            <a:r>
              <a:rPr lang="en-US" dirty="0"/>
              <a:t> shouldn’t be used here really.</a:t>
            </a:r>
          </a:p>
          <a:p>
            <a:pPr algn="ctr"/>
            <a:r>
              <a:rPr lang="en-US" dirty="0"/>
              <a:t>My bad!</a:t>
            </a:r>
          </a:p>
        </p:txBody>
      </p:sp>
    </p:spTree>
    <p:extLst>
      <p:ext uri="{BB962C8B-B14F-4D97-AF65-F5344CB8AC3E}">
        <p14:creationId xmlns:p14="http://schemas.microsoft.com/office/powerpoint/2010/main" val="354709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2641731" y="1583191"/>
            <a:ext cx="3998554" cy="1325563"/>
          </a:xfrm>
          <a:prstGeom prst="wedgeRoundRectCallout">
            <a:avLst>
              <a:gd name="adj1" fmla="val -25993"/>
              <a:gd name="adj2" fmla="val 75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err="1"/>
              <a:t>cmp</a:t>
            </a:r>
            <a:r>
              <a:rPr lang="en-US" sz="2400" dirty="0"/>
              <a:t> is going to return an Ordering type, which is an </a:t>
            </a:r>
            <a:r>
              <a:rPr lang="en-US" sz="2400" dirty="0" err="1"/>
              <a:t>enum</a:t>
            </a:r>
            <a:r>
              <a:rPr lang="en-US" sz="2400" dirty="0"/>
              <a:t> with three variants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83810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D5FA-AF84-674B-A844-3C4A921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84E2-6D65-7E40-B22B-832EF74A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E87DA-1912-E946-9E7D-81564C20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12" y="1088571"/>
            <a:ext cx="12340458" cy="466997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C97A6D-85DC-F84E-A516-06DD86D671A4}"/>
              </a:ext>
            </a:extLst>
          </p:cNvPr>
          <p:cNvSpPr/>
          <p:nvPr/>
        </p:nvSpPr>
        <p:spPr>
          <a:xfrm>
            <a:off x="2641730" y="1583191"/>
            <a:ext cx="7327217" cy="1325563"/>
          </a:xfrm>
          <a:prstGeom prst="wedgeRoundRectCallout">
            <a:avLst>
              <a:gd name="adj1" fmla="val -25993"/>
              <a:gd name="adj2" fmla="val 75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Each variant is a type as well! (</a:t>
            </a:r>
            <a:r>
              <a:rPr lang="en-US" sz="2400" dirty="0" err="1"/>
              <a:t>kinda</a:t>
            </a:r>
            <a:r>
              <a:rPr lang="en-US" sz="2400" dirty="0"/>
              <a:t>, but not really, see </a:t>
            </a:r>
            <a:r>
              <a:rPr lang="en-US" sz="2400" dirty="0">
                <a:hlinkClick r:id="rId3"/>
              </a:rPr>
              <a:t>https://internals.rust-lang.org/t/prerfc-enum-variant-types/18984</a:t>
            </a:r>
            <a:r>
              <a:rPr lang="en-US" sz="2400" dirty="0"/>
              <a:t> for more info)</a:t>
            </a:r>
          </a:p>
        </p:txBody>
      </p:sp>
    </p:spTree>
    <p:extLst>
      <p:ext uri="{BB962C8B-B14F-4D97-AF65-F5344CB8AC3E}">
        <p14:creationId xmlns:p14="http://schemas.microsoft.com/office/powerpoint/2010/main" val="560658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2762</Words>
  <Application>Microsoft Macintosh PowerPoint</Application>
  <PresentationFormat>Widescreen</PresentationFormat>
  <Paragraphs>428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CS 551</vt:lpstr>
      <vt:lpstr>Boring!</vt:lpstr>
      <vt:lpstr>Pattern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might this do?</vt:lpstr>
      <vt:lpstr>Variables</vt:lpstr>
      <vt:lpstr>Variables</vt:lpstr>
      <vt:lpstr>Variables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Primitive Types</vt:lpstr>
      <vt:lpstr>Constants</vt:lpstr>
      <vt:lpstr>Constants</vt:lpstr>
      <vt:lpstr>Constants</vt:lpstr>
      <vt:lpstr>Constants</vt:lpstr>
      <vt:lpstr>Constants</vt:lpstr>
      <vt:lpstr>Constants</vt:lpstr>
      <vt:lpstr>Constants</vt:lpstr>
      <vt:lpstr>Constants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Control flow</vt:lpstr>
      <vt:lpstr>Control flow</vt:lpstr>
      <vt:lpstr>Control flow</vt:lpstr>
      <vt:lpstr>Control flow</vt:lpstr>
      <vt:lpstr>Control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</vt:lpstr>
      <vt:lpstr>Loops</vt:lpstr>
      <vt:lpstr>PowerPoint Presentation</vt:lpstr>
      <vt:lpstr>PowerPoint Presentation</vt:lpstr>
      <vt:lpstr>PowerPoint Presentation</vt:lpstr>
      <vt:lpstr>Loops</vt:lpstr>
      <vt:lpstr>Loops</vt:lpstr>
      <vt:lpstr>Loops</vt:lpstr>
      <vt:lpstr>Loops</vt:lpstr>
      <vt:lpstr>Loops</vt:lpstr>
      <vt:lpstr>Loops</vt:lpstr>
      <vt:lpstr>Loops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451/551</dc:title>
  <dc:creator>Jeremy Blackburn</dc:creator>
  <cp:lastModifiedBy>Jeremy Blackburn</cp:lastModifiedBy>
  <cp:revision>18</cp:revision>
  <dcterms:created xsi:type="dcterms:W3CDTF">2023-01-18T12:24:27Z</dcterms:created>
  <dcterms:modified xsi:type="dcterms:W3CDTF">2025-01-21T14:37:12Z</dcterms:modified>
</cp:coreProperties>
</file>